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5" r:id="rId4"/>
    <p:sldId id="266" r:id="rId5"/>
    <p:sldId id="267" r:id="rId6"/>
    <p:sldId id="258" r:id="rId7"/>
    <p:sldId id="259" r:id="rId8"/>
    <p:sldId id="261" r:id="rId9"/>
    <p:sldId id="262" r:id="rId10"/>
    <p:sldId id="268" r:id="rId11"/>
    <p:sldId id="263" r:id="rId12"/>
    <p:sldId id="264"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421BF4-5064-7A42-8547-DF64E340AC0C}">
          <p14:sldIdLst>
            <p14:sldId id="256"/>
            <p14:sldId id="257"/>
            <p14:sldId id="265"/>
            <p14:sldId id="266"/>
            <p14:sldId id="267"/>
            <p14:sldId id="258"/>
            <p14:sldId id="259"/>
            <p14:sldId id="261"/>
            <p14:sldId id="262"/>
            <p14:sldId id="268"/>
            <p14:sldId id="263"/>
            <p14:sldId id="264"/>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7"/>
    <p:restoredTop sz="60877"/>
  </p:normalViewPr>
  <p:slideViewPr>
    <p:cSldViewPr snapToGrid="0" snapToObjects="1">
      <p:cViewPr varScale="1">
        <p:scale>
          <a:sx n="92" d="100"/>
          <a:sy n="92" d="100"/>
        </p:scale>
        <p:origin x="2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B69BD-1380-4B4E-B8B3-0E2DC5FF28EF}" type="datetimeFigureOut">
              <a:rPr lang="en-US" smtClean="0"/>
              <a:t>3/13/19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411C2-78AB-1E4E-9216-334C15869716}" type="slidenum">
              <a:rPr lang="en-US" smtClean="0"/>
              <a:t>‹#›</a:t>
            </a:fld>
            <a:endParaRPr lang="en-US"/>
          </a:p>
        </p:txBody>
      </p:sp>
    </p:spTree>
    <p:extLst>
      <p:ext uri="{BB962C8B-B14F-4D97-AF65-F5344CB8AC3E}">
        <p14:creationId xmlns:p14="http://schemas.microsoft.com/office/powerpoint/2010/main" val="375542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Portfolio_(finance)" TargetMode="External"/><Relationship Id="rId7" Type="http://schemas.openxmlformats.org/officeDocument/2006/relationships/hyperlink" Target="https://en.wikipedia.org/wiki/Financial_risk"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xpected_return" TargetMode="External"/><Relationship Id="rId5" Type="http://schemas.openxmlformats.org/officeDocument/2006/relationships/hyperlink" Target="https://en.wikipedia.org/wiki/Multi-objective_optimization" TargetMode="External"/><Relationship Id="rId4" Type="http://schemas.openxmlformats.org/officeDocument/2006/relationships/hyperlink" Target="https://en.wikipedia.org/wiki/Ass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p>
          <a:p>
            <a:endParaRPr lang="en-US" dirty="0"/>
          </a:p>
          <a:p>
            <a:r>
              <a:rPr lang="en-US" dirty="0"/>
              <a:t>We are Group 4 </a:t>
            </a:r>
          </a:p>
          <a:p>
            <a:endParaRPr lang="en-US" dirty="0"/>
          </a:p>
          <a:p>
            <a:r>
              <a:rPr lang="en-US" dirty="0"/>
              <a:t>My name is Aamer Khan and I will be presenting alongside my team members Bo Hong and Annie </a:t>
            </a:r>
            <a:r>
              <a:rPr lang="en-US" dirty="0" err="1"/>
              <a:t>Reber</a:t>
            </a:r>
            <a:r>
              <a:rPr lang="en-US" dirty="0"/>
              <a:t>. (</a:t>
            </a:r>
            <a:r>
              <a:rPr lang="en-US" dirty="0" err="1"/>
              <a:t>Reeber</a:t>
            </a:r>
            <a:r>
              <a:rPr lang="en-US" dirty="0"/>
              <a:t> )</a:t>
            </a:r>
          </a:p>
          <a:p>
            <a:endParaRPr lang="en-US" dirty="0"/>
          </a:p>
          <a:p>
            <a:r>
              <a:rPr lang="en-US" dirty="0"/>
              <a:t>Our Final Project is on the Topic of Portfolio Optimization </a:t>
            </a:r>
          </a:p>
          <a:p>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1</a:t>
            </a:fld>
            <a:endParaRPr lang="en-US"/>
          </a:p>
        </p:txBody>
      </p:sp>
    </p:spTree>
    <p:extLst>
      <p:ext uri="{BB962C8B-B14F-4D97-AF65-F5344CB8AC3E}">
        <p14:creationId xmlns:p14="http://schemas.microsoft.com/office/powerpoint/2010/main" val="666078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for the selection of portfolios, we concluded that no better or correct option exists. The choice of the portfolio - whether to take the higher return or lowest volatility - is subjective based on individual goals and comfort level. If we are more risk-averse, we may opt to investing in the lowest volatility model. If we are seeking to increase our wealth while taking on higher than normal risk, we may opt for the maximum Sharpe Ratio. However, for the purposes of our analysis, we chose the first portfolio since it has a higher Sharpe Ratio and thus indicates that diversification is stronger in this asset mix.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11</a:t>
            </a:fld>
            <a:endParaRPr lang="en-US"/>
          </a:p>
        </p:txBody>
      </p:sp>
    </p:spTree>
    <p:extLst>
      <p:ext uri="{BB962C8B-B14F-4D97-AF65-F5344CB8AC3E}">
        <p14:creationId xmlns:p14="http://schemas.microsoft.com/office/powerpoint/2010/main" val="3737772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novice investors, we focused on using the volatility of the overall portfolio as our risk measure for the ease of calculate as did Markowitz. It has generally been accepted that overall volatility (measured in standard deviation) does not differ too much from other specific measures. However, we do recognize that limitations exist in our method since the standard deviation seeks to minimize the overall volatility. In stocks, upward standard deviation is good. This means that we are gaining. For future works, we recommend that a component of Rom and Ferguson’s Post Modern Portfolio Theory (specifically using the downward standard deviation) be used for volatility minimization analysis. We should seek to minimize the losses and not the overall volatility which includes the good volatility (gains) and bad volatility (losses).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our case, the maximum Sharpe Ratio model suggested we allocate the remaining 15% of Nvidia and the lowest volatility portfolio suggested we allocate the remaining to Bank of America. Having a clear picture of the volatility would have been helpful in deciding which portfolio would yield losses.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addition, based on our literature review other risk measures exist such as </a:t>
            </a:r>
            <a:r>
              <a:rPr lang="en-US" sz="1200" b="0" i="0" u="none" strike="noStrike" kern="1200" dirty="0" err="1">
                <a:solidFill>
                  <a:schemeClr val="tx1"/>
                </a:solidFill>
                <a:effectLst/>
                <a:latin typeface="+mn-lt"/>
                <a:ea typeface="+mn-ea"/>
                <a:cs typeface="+mn-cs"/>
              </a:rPr>
              <a:t>VaR</a:t>
            </a:r>
            <a:r>
              <a:rPr lang="en-US" sz="1200" b="0" i="0" u="none" strike="noStrike" kern="1200" dirty="0">
                <a:solidFill>
                  <a:schemeClr val="tx1"/>
                </a:solidFill>
                <a:effectLst/>
                <a:latin typeface="+mn-lt"/>
                <a:ea typeface="+mn-ea"/>
                <a:cs typeface="+mn-cs"/>
              </a:rPr>
              <a:t> (value-at-risk) and </a:t>
            </a:r>
            <a:r>
              <a:rPr lang="en-US" sz="1200" b="0" i="0" u="none" strike="noStrike" kern="1200" dirty="0" err="1">
                <a:solidFill>
                  <a:schemeClr val="tx1"/>
                </a:solidFill>
                <a:effectLst/>
                <a:latin typeface="+mn-lt"/>
                <a:ea typeface="+mn-ea"/>
                <a:cs typeface="+mn-cs"/>
              </a:rPr>
              <a:t>CVaR</a:t>
            </a:r>
            <a:r>
              <a:rPr lang="en-US" sz="1200" b="0" i="0" u="none" strike="noStrike" kern="1200" dirty="0">
                <a:solidFill>
                  <a:schemeClr val="tx1"/>
                </a:solidFill>
                <a:effectLst/>
                <a:latin typeface="+mn-lt"/>
                <a:ea typeface="+mn-ea"/>
                <a:cs typeface="+mn-cs"/>
              </a:rPr>
              <a:t> (Conditional-value-at risk). In addition, our literature review showed that variations of risk measures can be applied such as the </a:t>
            </a:r>
            <a:r>
              <a:rPr lang="en-US" sz="1200" b="0" i="0" u="none" strike="noStrike" kern="1200" dirty="0" err="1">
                <a:solidFill>
                  <a:schemeClr val="tx1"/>
                </a:solidFill>
                <a:effectLst/>
                <a:latin typeface="+mn-lt"/>
                <a:ea typeface="+mn-ea"/>
                <a:cs typeface="+mn-cs"/>
              </a:rPr>
              <a:t>VaR</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CVaR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VaR</a:t>
            </a:r>
            <a:r>
              <a:rPr lang="en-US" sz="1200" b="0" i="0" u="none" strike="noStrike" kern="1200" dirty="0">
                <a:solidFill>
                  <a:schemeClr val="tx1"/>
                </a:solidFill>
                <a:effectLst/>
                <a:latin typeface="+mn-lt"/>
                <a:ea typeface="+mn-ea"/>
                <a:cs typeface="+mn-cs"/>
              </a:rPr>
              <a:t> factors in a time duration and attempts to evaluate the financial risk of a portfolio during a specific time frame. </a:t>
            </a:r>
            <a:r>
              <a:rPr lang="en-US" sz="1200" b="0" i="0" u="none" strike="noStrike" kern="1200" dirty="0" err="1">
                <a:solidFill>
                  <a:schemeClr val="tx1"/>
                </a:solidFill>
                <a:effectLst/>
                <a:latin typeface="+mn-lt"/>
                <a:ea typeface="+mn-ea"/>
                <a:cs typeface="+mn-cs"/>
              </a:rPr>
              <a:t>VaR</a:t>
            </a:r>
            <a:r>
              <a:rPr lang="en-US" sz="1200" b="0" i="0" u="none" strike="noStrike" kern="1200" dirty="0">
                <a:solidFill>
                  <a:schemeClr val="tx1"/>
                </a:solidFill>
                <a:effectLst/>
                <a:latin typeface="+mn-lt"/>
                <a:ea typeface="+mn-ea"/>
                <a:cs typeface="+mn-cs"/>
              </a:rPr>
              <a:t> looks at the worst case scenario during this time. However, </a:t>
            </a:r>
            <a:r>
              <a:rPr lang="en-US" sz="1200" b="0" i="0" u="none" strike="noStrike" kern="1200" dirty="0" err="1">
                <a:solidFill>
                  <a:schemeClr val="tx1"/>
                </a:solidFill>
                <a:effectLst/>
                <a:latin typeface="+mn-lt"/>
                <a:ea typeface="+mn-ea"/>
                <a:cs typeface="+mn-cs"/>
              </a:rPr>
              <a:t>CVaR</a:t>
            </a:r>
            <a:r>
              <a:rPr lang="en-US" sz="1200" b="0" i="0" u="none" strike="noStrike" kern="1200" dirty="0">
                <a:solidFill>
                  <a:schemeClr val="tx1"/>
                </a:solidFill>
                <a:effectLst/>
                <a:latin typeface="+mn-lt"/>
                <a:ea typeface="+mn-ea"/>
                <a:cs typeface="+mn-cs"/>
              </a:rPr>
              <a:t> looks at possible losses beyond the </a:t>
            </a:r>
            <a:r>
              <a:rPr lang="en-US" sz="1200" b="0" i="0" u="none" strike="noStrike" kern="1200" dirty="0" err="1">
                <a:solidFill>
                  <a:schemeClr val="tx1"/>
                </a:solidFill>
                <a:effectLst/>
                <a:latin typeface="+mn-lt"/>
                <a:ea typeface="+mn-ea"/>
                <a:cs typeface="+mn-cs"/>
              </a:rPr>
              <a:t>VaR</a:t>
            </a:r>
            <a:r>
              <a:rPr lang="en-US" sz="1200" b="0" i="0" u="none" strike="noStrike" kern="1200" dirty="0">
                <a:solidFill>
                  <a:schemeClr val="tx1"/>
                </a:solidFill>
                <a:effectLst/>
                <a:latin typeface="+mn-lt"/>
                <a:ea typeface="+mn-ea"/>
                <a:cs typeface="+mn-cs"/>
              </a:rPr>
              <a:t> and tries to find the average risk of extreme losses beyond </a:t>
            </a:r>
            <a:r>
              <a:rPr lang="en-US" sz="1200" b="0" i="0" u="none" strike="noStrike" kern="1200" dirty="0" err="1">
                <a:solidFill>
                  <a:schemeClr val="tx1"/>
                </a:solidFill>
                <a:effectLst/>
                <a:latin typeface="+mn-lt"/>
                <a:ea typeface="+mn-ea"/>
                <a:cs typeface="+mn-cs"/>
              </a:rPr>
              <a:t>VaR’s</a:t>
            </a:r>
            <a:r>
              <a:rPr lang="en-US" sz="1200" b="0" i="0" u="none" strike="noStrike" kern="1200" dirty="0">
                <a:solidFill>
                  <a:schemeClr val="tx1"/>
                </a:solidFill>
                <a:effectLst/>
                <a:latin typeface="+mn-lt"/>
                <a:ea typeface="+mn-ea"/>
                <a:cs typeface="+mn-cs"/>
              </a:rPr>
              <a:t> estimation. Applying </a:t>
            </a:r>
            <a:r>
              <a:rPr lang="en-US" sz="1200" b="0" i="0" u="none" strike="noStrike" kern="1200" dirty="0" err="1">
                <a:solidFill>
                  <a:schemeClr val="tx1"/>
                </a:solidFill>
                <a:effectLst/>
                <a:latin typeface="+mn-lt"/>
                <a:ea typeface="+mn-ea"/>
                <a:cs typeface="+mn-cs"/>
              </a:rPr>
              <a:t>VaR</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CVaR</a:t>
            </a:r>
            <a:r>
              <a:rPr lang="en-US" sz="1200" b="0" i="0" u="none" strike="noStrike" kern="1200" dirty="0">
                <a:solidFill>
                  <a:schemeClr val="tx1"/>
                </a:solidFill>
                <a:effectLst/>
                <a:latin typeface="+mn-lt"/>
                <a:ea typeface="+mn-ea"/>
                <a:cs typeface="+mn-cs"/>
              </a:rPr>
              <a:t> as the measure of risk could potentially be more meaningful in the interpretation of the actual risk.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12</a:t>
            </a:fld>
            <a:endParaRPr lang="en-US"/>
          </a:p>
        </p:txBody>
      </p:sp>
    </p:spTree>
    <p:extLst>
      <p:ext uri="{BB962C8B-B14F-4D97-AF65-F5344CB8AC3E}">
        <p14:creationId xmlns:p14="http://schemas.microsoft.com/office/powerpoint/2010/main" val="1029286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13</a:t>
            </a:fld>
            <a:endParaRPr lang="en-US"/>
          </a:p>
        </p:txBody>
      </p:sp>
    </p:spTree>
    <p:extLst>
      <p:ext uri="{BB962C8B-B14F-4D97-AF65-F5344CB8AC3E}">
        <p14:creationId xmlns:p14="http://schemas.microsoft.com/office/powerpoint/2010/main" val="282252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wanted to tackle the real world scenario of Portfolio Optimization.</a:t>
            </a:r>
          </a:p>
          <a:p>
            <a:endParaRPr lang="en-US" dirty="0"/>
          </a:p>
          <a:p>
            <a:r>
              <a:rPr lang="en-US" dirty="0"/>
              <a:t>So what exactly is PO?</a:t>
            </a:r>
          </a:p>
          <a:p>
            <a:endParaRPr lang="en-US" dirty="0"/>
          </a:p>
          <a:p>
            <a:r>
              <a:rPr lang="en-US" sz="1200" b="1" i="0" kern="1200" dirty="0">
                <a:solidFill>
                  <a:schemeClr val="tx1"/>
                </a:solidFill>
                <a:effectLst/>
                <a:latin typeface="+mn-lt"/>
                <a:ea typeface="+mn-ea"/>
                <a:cs typeface="+mn-cs"/>
              </a:rPr>
              <a:t>Portfolio optimization</a:t>
            </a:r>
            <a:r>
              <a:rPr lang="en-US" sz="1200" b="0" i="0" kern="1200" dirty="0">
                <a:solidFill>
                  <a:schemeClr val="tx1"/>
                </a:solidFill>
                <a:effectLst/>
                <a:latin typeface="+mn-lt"/>
                <a:ea typeface="+mn-ea"/>
                <a:cs typeface="+mn-cs"/>
              </a:rPr>
              <a:t> is the process of selecting the best </a:t>
            </a:r>
            <a:r>
              <a:rPr lang="en-US" sz="1200" b="0" i="0" u="none" strike="noStrike" kern="1200" dirty="0">
                <a:solidFill>
                  <a:schemeClr val="tx1"/>
                </a:solidFill>
                <a:effectLst/>
                <a:latin typeface="+mn-lt"/>
                <a:ea typeface="+mn-ea"/>
                <a:cs typeface="+mn-cs"/>
                <a:hlinkClick r:id="rId3" tooltip="Portfolio (finance)"/>
              </a:rPr>
              <a:t>portfolio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Asset"/>
              </a:rPr>
              <a:t>asset</a:t>
            </a:r>
            <a:r>
              <a:rPr lang="en-US" sz="1200" b="0" i="0" kern="1200" dirty="0">
                <a:solidFill>
                  <a:schemeClr val="tx1"/>
                </a:solidFill>
                <a:effectLst/>
                <a:latin typeface="+mn-lt"/>
                <a:ea typeface="+mn-ea"/>
                <a:cs typeface="+mn-cs"/>
              </a:rPr>
              <a:t> distribution), out of the set of all portfolios being considered according to some objective. The </a:t>
            </a:r>
            <a:r>
              <a:rPr lang="en-US" sz="1200" b="0" i="0" u="none" strike="noStrike" kern="1200" dirty="0">
                <a:solidFill>
                  <a:schemeClr val="tx1"/>
                </a:solidFill>
                <a:effectLst/>
                <a:latin typeface="+mn-lt"/>
                <a:ea typeface="+mn-ea"/>
                <a:cs typeface="+mn-cs"/>
                <a:hlinkClick r:id="rId5" tooltip="Multi-objective optimization"/>
              </a:rPr>
              <a:t>objective</a:t>
            </a:r>
            <a:r>
              <a:rPr lang="en-US" sz="1200" b="0" i="0" kern="1200" dirty="0">
                <a:solidFill>
                  <a:schemeClr val="tx1"/>
                </a:solidFill>
                <a:effectLst/>
                <a:latin typeface="+mn-lt"/>
                <a:ea typeface="+mn-ea"/>
                <a:cs typeface="+mn-cs"/>
              </a:rPr>
              <a:t> typically maximizes factors such as </a:t>
            </a:r>
            <a:r>
              <a:rPr lang="en-US" sz="1200" b="0" i="0" u="none" strike="noStrike" kern="1200" dirty="0">
                <a:solidFill>
                  <a:schemeClr val="tx1"/>
                </a:solidFill>
                <a:effectLst/>
                <a:latin typeface="+mn-lt"/>
                <a:ea typeface="+mn-ea"/>
                <a:cs typeface="+mn-cs"/>
                <a:hlinkClick r:id="rId6" tooltip="Expected return"/>
              </a:rPr>
              <a:t>expected return</a:t>
            </a:r>
            <a:r>
              <a:rPr lang="en-US" sz="1200" b="0" i="0" kern="1200" dirty="0">
                <a:solidFill>
                  <a:schemeClr val="tx1"/>
                </a:solidFill>
                <a:effectLst/>
                <a:latin typeface="+mn-lt"/>
                <a:ea typeface="+mn-ea"/>
                <a:cs typeface="+mn-cs"/>
              </a:rPr>
              <a:t>, and minimizes costs like </a:t>
            </a:r>
            <a:r>
              <a:rPr lang="en-US" sz="1200" b="0" i="0" u="none" strike="noStrike" kern="1200" dirty="0">
                <a:solidFill>
                  <a:schemeClr val="tx1"/>
                </a:solidFill>
                <a:effectLst/>
                <a:latin typeface="+mn-lt"/>
                <a:ea typeface="+mn-ea"/>
                <a:cs typeface="+mn-cs"/>
                <a:hlinkClick r:id="rId7" tooltip="Financial risk"/>
              </a:rPr>
              <a:t>financial risk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2</a:t>
            </a:fld>
            <a:endParaRPr lang="en-US"/>
          </a:p>
        </p:txBody>
      </p:sp>
    </p:spTree>
    <p:extLst>
      <p:ext uri="{BB962C8B-B14F-4D97-AF65-F5344CB8AC3E}">
        <p14:creationId xmlns:p14="http://schemas.microsoft.com/office/powerpoint/2010/main" val="174132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go any further lets discuss some theory behind Portfolio Optimization</a:t>
            </a:r>
          </a:p>
          <a:p>
            <a:endParaRPr lang="en-US" dirty="0"/>
          </a:p>
          <a:p>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3</a:t>
            </a:fld>
            <a:endParaRPr lang="en-US"/>
          </a:p>
        </p:txBody>
      </p:sp>
    </p:spTree>
    <p:extLst>
      <p:ext uri="{BB962C8B-B14F-4D97-AF65-F5344CB8AC3E}">
        <p14:creationId xmlns:p14="http://schemas.microsoft.com/office/powerpoint/2010/main" val="405733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begin with a quote </a:t>
            </a:r>
          </a:p>
        </p:txBody>
      </p:sp>
      <p:sp>
        <p:nvSpPr>
          <p:cNvPr id="4" name="Slide Number Placeholder 3"/>
          <p:cNvSpPr>
            <a:spLocks noGrp="1"/>
          </p:cNvSpPr>
          <p:nvPr>
            <p:ph type="sldNum" sz="quarter" idx="5"/>
          </p:nvPr>
        </p:nvSpPr>
        <p:spPr/>
        <p:txBody>
          <a:bodyPr/>
          <a:lstStyle/>
          <a:p>
            <a:fld id="{852411C2-78AB-1E4E-9216-334C15869716}" type="slidenum">
              <a:rPr lang="en-US" smtClean="0"/>
              <a:t>4</a:t>
            </a:fld>
            <a:endParaRPr lang="en-US"/>
          </a:p>
        </p:txBody>
      </p:sp>
    </p:spTree>
    <p:extLst>
      <p:ext uri="{BB962C8B-B14F-4D97-AF65-F5344CB8AC3E}">
        <p14:creationId xmlns:p14="http://schemas.microsoft.com/office/powerpoint/2010/main" val="348342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Harry Markowitz is the 1990 Nobel Memorial Prize winner in Economic in case you were wondering.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is the creator of MPT which is an integral part in understanding Portfolio Optimization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 what is MPT?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Modern Portfolio Theory (MPT)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an investment theory developed by Harry Markowitz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Modern Portfolio Theory - It revolves around a concept called ‘risk-return trade-off’.</a:t>
            </a:r>
          </a:p>
          <a:p>
            <a:r>
              <a:rPr lang="en-US" sz="1200" b="0" i="0" kern="1200" dirty="0">
                <a:solidFill>
                  <a:schemeClr val="tx1"/>
                </a:solidFill>
                <a:effectLst/>
                <a:latin typeface="+mn-lt"/>
                <a:ea typeface="+mn-ea"/>
                <a:cs typeface="+mn-cs"/>
              </a:rPr>
              <a:t>Higher risk is associated with greater probability of higher return and lower risk with a greater probability of smaller return.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factor comes in to play in MPT is “diversification”. </a:t>
            </a:r>
          </a:p>
          <a:p>
            <a:r>
              <a:rPr lang="en-US" sz="1200" b="0" i="0" kern="1200" dirty="0">
                <a:solidFill>
                  <a:schemeClr val="tx1"/>
                </a:solidFill>
                <a:effectLst/>
                <a:latin typeface="+mn-lt"/>
                <a:ea typeface="+mn-ea"/>
                <a:cs typeface="+mn-cs"/>
              </a:rPr>
              <a:t>Modern portfolio theory says that it is not enough to look at the expected risk and return of one particular stock.</a:t>
            </a:r>
          </a:p>
          <a:p>
            <a:r>
              <a:rPr lang="en-US" sz="1200" b="0" i="0" kern="1200" dirty="0">
                <a:solidFill>
                  <a:schemeClr val="tx1"/>
                </a:solidFill>
                <a:effectLst/>
                <a:latin typeface="+mn-lt"/>
                <a:ea typeface="+mn-ea"/>
                <a:cs typeface="+mn-cs"/>
              </a:rPr>
              <a:t>By investing in more than one stock, an investor can reap the benefits of diversification — The biggest among them is a reduction in the riskiness of a portfolio.</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Secondly we need to discuss Mean Variance Optimization MVO. </a:t>
            </a:r>
            <a:r>
              <a:rPr lang="en-US" sz="1200" dirty="0">
                <a:solidFill>
                  <a:schemeClr val="bg1"/>
                </a:solidFill>
              </a:rPr>
              <a:t>Mean Variance Optimization (MVO)</a:t>
            </a:r>
            <a:r>
              <a:rPr lang="en-US" sz="1200" kern="1200" dirty="0">
                <a:solidFill>
                  <a:schemeClr val="tx1"/>
                </a:solidFill>
                <a:effectLst/>
                <a:latin typeface="+mn-lt"/>
                <a:ea typeface="+mn-ea"/>
                <a:cs typeface="+mn-cs"/>
              </a:rPr>
              <a:t> is based on expected utility theory where mean and variance are balanced to approximate expected return. These expected returns can be used to build an efficient frontier where investors can choose a portfolio on this mean-variance efficient frontier based on their risk level.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goal of portfolio optimization is to determine the weights of the stocks with minimum portfolio risk at a specific rate of return.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we need to know about one last thing called Shape’s Ratio. (SR) and has been used to evaluate the return of an investment to its risk. </a:t>
            </a:r>
            <a:endParaRPr lang="en-US" dirty="0">
              <a:effectLst/>
            </a:endParaRPr>
          </a:p>
          <a:p>
            <a:endParaRPr lang="en-US" dirty="0">
              <a:effectLst/>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our analysis, we carried out portfolio optimization utilizing a the mean-variance optimization model with efficient frontier to select the best portfolio. Since we are beginner investors and want to start with a basis of understanding portfolio optimization, the foundations was the best place to start. </a:t>
            </a:r>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on to Our Problem which I will hand off to my teammate Bo ….</a:t>
            </a:r>
          </a:p>
          <a:p>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5</a:t>
            </a:fld>
            <a:endParaRPr lang="en-US"/>
          </a:p>
        </p:txBody>
      </p:sp>
    </p:spTree>
    <p:extLst>
      <p:ext uri="{BB962C8B-B14F-4D97-AF65-F5344CB8AC3E}">
        <p14:creationId xmlns:p14="http://schemas.microsoft.com/office/powerpoint/2010/main" val="392859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saying is how much of each stock should we have in order to maximize return while minimizing risk.</a:t>
            </a:r>
          </a:p>
          <a:p>
            <a:endParaRPr lang="en-US" dirty="0"/>
          </a:p>
          <a:p>
            <a:r>
              <a:rPr lang="en-US" dirty="0"/>
              <a:t>Why did we choose the following stocks? Well we wanted to exercise the benefits of diversification. Each of our assets is from a different sector of our economy. From Finance to Retail and Tech to Food and Beverage. In other words we didn’t want to put all of our eggs into one basket.</a:t>
            </a:r>
          </a:p>
          <a:p>
            <a:endParaRPr lang="en-US" dirty="0"/>
          </a:p>
          <a:p>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6</a:t>
            </a:fld>
            <a:endParaRPr lang="en-US"/>
          </a:p>
        </p:txBody>
      </p:sp>
    </p:spTree>
    <p:extLst>
      <p:ext uri="{BB962C8B-B14F-4D97-AF65-F5344CB8AC3E}">
        <p14:creationId xmlns:p14="http://schemas.microsoft.com/office/powerpoint/2010/main" val="234577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Assumptions: </a:t>
            </a:r>
            <a:endParaRPr lang="en-US" b="0" dirty="0">
              <a:effectLst/>
            </a:endParaRPr>
          </a:p>
          <a:p>
            <a:pPr rtl="0"/>
            <a:r>
              <a:rPr lang="en-US" sz="1200" b="0" i="0" u="none" strike="noStrike" kern="1200" dirty="0">
                <a:solidFill>
                  <a:schemeClr val="tx1"/>
                </a:solidFill>
                <a:effectLst/>
                <a:latin typeface="+mn-lt"/>
                <a:ea typeface="+mn-ea"/>
                <a:cs typeface="+mn-cs"/>
              </a:rPr>
              <a:t>Modern portfolio theory assumes that investors are risk-averse, meaning that given two portfolios that offer the same expected return, investors will prefer the less risky one. </a:t>
            </a:r>
            <a:endParaRPr lang="en-US" b="0" dirty="0">
              <a:effectLst/>
            </a:endParaRPr>
          </a:p>
          <a:p>
            <a:pPr rtl="0"/>
            <a:r>
              <a:rPr lang="en-US" sz="1200" b="0" i="0" u="none" strike="noStrike" kern="1200" dirty="0">
                <a:solidFill>
                  <a:schemeClr val="tx1"/>
                </a:solidFill>
                <a:effectLst/>
                <a:latin typeface="+mn-lt"/>
                <a:ea typeface="+mn-ea"/>
                <a:cs typeface="+mn-cs"/>
              </a:rPr>
              <a:t>Another factor comes in to play in MPT is “diversification”. </a:t>
            </a:r>
            <a:endParaRPr lang="en-US" b="0" dirty="0">
              <a:effectLst/>
            </a:endParaRPr>
          </a:p>
          <a:p>
            <a:pPr rtl="0"/>
            <a:r>
              <a:rPr lang="en-US" sz="1200" b="0" i="0" u="none" strike="noStrike" kern="1200" dirty="0">
                <a:solidFill>
                  <a:schemeClr val="tx1"/>
                </a:solidFill>
                <a:effectLst/>
                <a:latin typeface="+mn-lt"/>
                <a:ea typeface="+mn-ea"/>
                <a:cs typeface="+mn-cs"/>
              </a:rPr>
              <a:t>Modern portfolio theory says that it is not enough to look at the expected risk and return of one particular stock.</a:t>
            </a:r>
            <a:endParaRPr lang="en-US" b="0" dirty="0">
              <a:effectLst/>
            </a:endParaRPr>
          </a:p>
          <a:p>
            <a:pPr rtl="0"/>
            <a:r>
              <a:rPr lang="en-US" sz="1200" b="0" i="0" u="none" strike="noStrike" kern="1200" dirty="0">
                <a:solidFill>
                  <a:schemeClr val="tx1"/>
                </a:solidFill>
                <a:effectLst/>
                <a:latin typeface="+mn-lt"/>
                <a:ea typeface="+mn-ea"/>
                <a:cs typeface="+mn-cs"/>
              </a:rPr>
              <a:t>By investing in more than one stock, an investor can reap the benefits of diversification — The biggest among them is a reduction in the riskiness of a portfolio.</a:t>
            </a:r>
            <a:endParaRPr lang="en-US" b="0" dirty="0">
              <a:effectLst/>
            </a:endParaRPr>
          </a:p>
          <a:p>
            <a:pPr rtl="0"/>
            <a:r>
              <a:rPr lang="en-US" sz="1200" b="0" i="0" u="none" strike="noStrike" kern="1200" dirty="0">
                <a:solidFill>
                  <a:schemeClr val="tx1"/>
                </a:solidFill>
                <a:effectLst/>
                <a:latin typeface="+mn-lt"/>
                <a:ea typeface="+mn-ea"/>
                <a:cs typeface="+mn-cs"/>
              </a:rPr>
              <a:t>By investing in more than one stock, an investor can reap the benefits of diversification — chief among them, a reduction in the riskiness of the portfolio.</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Objective:</a:t>
            </a:r>
            <a:endParaRPr lang="en-US" b="0" dirty="0">
              <a:effectLst/>
            </a:endParaRPr>
          </a:p>
          <a:p>
            <a:pPr rtl="0"/>
            <a:r>
              <a:rPr lang="en-US" sz="1200" b="0" i="0" u="none" strike="noStrike" kern="1200" dirty="0">
                <a:solidFill>
                  <a:schemeClr val="tx1"/>
                </a:solidFill>
                <a:effectLst/>
                <a:latin typeface="+mn-lt"/>
                <a:ea typeface="+mn-ea"/>
                <a:cs typeface="+mn-cs"/>
              </a:rPr>
              <a:t>Our objective is to apply mean-variance optimization in python to find optimal portfolios. </a:t>
            </a:r>
            <a:endParaRPr lang="en-US" b="0" dirty="0">
              <a:effectLst/>
            </a:endParaRPr>
          </a:p>
          <a:p>
            <a:pPr rtl="0"/>
            <a:r>
              <a:rPr lang="en-US" sz="1200" b="0" i="0" u="none" strike="noStrike" kern="1200" dirty="0">
                <a:solidFill>
                  <a:schemeClr val="tx1"/>
                </a:solidFill>
                <a:effectLst/>
                <a:latin typeface="+mn-lt"/>
                <a:ea typeface="+mn-ea"/>
                <a:cs typeface="+mn-cs"/>
              </a:rPr>
              <a:t>We look at past historical data of the four stocks and use the mean-variance model to find optimal portfolios.</a:t>
            </a:r>
            <a:endParaRPr lang="en-US" b="0" dirty="0">
              <a:effectLst/>
            </a:endParaRPr>
          </a:p>
          <a:p>
            <a:pPr rtl="0"/>
            <a:r>
              <a:rPr lang="en-US" sz="1200" b="0" i="0" u="none" strike="noStrike" kern="1200" dirty="0">
                <a:solidFill>
                  <a:schemeClr val="tx1"/>
                </a:solidFill>
                <a:effectLst/>
                <a:latin typeface="+mn-lt"/>
                <a:ea typeface="+mn-ea"/>
                <a:cs typeface="+mn-cs"/>
              </a:rPr>
              <a:t>By doing so, we are also testing if diversification (by blending companies from different industries and what we think have low correlations) is achievable. Can we lower the risk level of our portfolio than just carrying one or two stocks?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7</a:t>
            </a:fld>
            <a:endParaRPr lang="en-US"/>
          </a:p>
        </p:txBody>
      </p:sp>
    </p:spTree>
    <p:extLst>
      <p:ext uri="{BB962C8B-B14F-4D97-AF65-F5344CB8AC3E}">
        <p14:creationId xmlns:p14="http://schemas.microsoft.com/office/powerpoint/2010/main" val="3537520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data, we pulled historical stock information from Yahoo Finance. The Python library Pandas allows users to easily pull stocks quotes.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Primary methodology applied is the mean-variance optimization to structure the way we want to calculate the returns and volatility. We gathered the weighted average of the mean returns and the sum of the terms in the covariance matrix of the stocks. We used Python’s NumPy package to calculate the mean-variance of returns for individual assets and portfolios.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then used Monte Carlo to simulate many randomly generated portfolios with varying weight of the four stocks (Bank of America, Nike, Nvidia, and Starbucks) to observe the outcomes.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then plotted the returns against volatility to create an efficient frontier that shows the maximum return for various level of risks.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8</a:t>
            </a:fld>
            <a:endParaRPr lang="en-US"/>
          </a:p>
        </p:txBody>
      </p:sp>
    </p:spTree>
    <p:extLst>
      <p:ext uri="{BB962C8B-B14F-4D97-AF65-F5344CB8AC3E}">
        <p14:creationId xmlns:p14="http://schemas.microsoft.com/office/powerpoint/2010/main" val="85930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figure on the left shows our efficient frontier. The color scale shows that red portion of the efficient frontier show poor returns-to-volatility ratio closer to 0. The blue portion of the frontier have a healthier returns-to-risk ratio of greater than 1. Therefore, the portfolios that lie below the efficient frontier are sub-optimal because they do not provide enough returns for the level of risk. Portfolios that cluster to the right of the efficient frontier are also sub-optimal because they have a higher level of risk for a level of risk.</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Keeping this in mind, we applied a more structured approach to apply the selection of stock weights that would create the optimal portfolio by first finding the highest Sharpe Ratio. This point is shown is the red star. This is the highest risk-adjusted return. So for a level of risk we would undertake, this would result in the highest expected returns.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also found the lowest volatility portfolio shown as the green star. We find the least risky portfolio and accept the return.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bar graph to the right shows the asset distribution of these two optimal portfolios. The blue bars represent maximum </a:t>
            </a:r>
            <a:r>
              <a:rPr lang="en-US" sz="1200" b="0" i="0" u="none" strike="noStrike" kern="1200" dirty="0" err="1">
                <a:solidFill>
                  <a:schemeClr val="tx1"/>
                </a:solidFill>
                <a:effectLst/>
                <a:latin typeface="+mn-lt"/>
                <a:ea typeface="+mn-ea"/>
                <a:cs typeface="+mn-cs"/>
              </a:rPr>
              <a:t>sharpe</a:t>
            </a:r>
            <a:r>
              <a:rPr lang="en-US" sz="1200" b="0" i="0" u="none" strike="noStrike" kern="1200" dirty="0">
                <a:solidFill>
                  <a:schemeClr val="tx1"/>
                </a:solidFill>
                <a:effectLst/>
                <a:latin typeface="+mn-lt"/>
                <a:ea typeface="+mn-ea"/>
                <a:cs typeface="+mn-cs"/>
              </a:rPr>
              <a:t> ratio and the orange bars represent minimum volatility. As you can see, both portfolios suggest that we invest approximately 40% to Nike and another 40~45% to Starbucks. The difference in the two examples are whether to allocate the majority of the remaining 15% to Bank of America or Nvidia. To achieve the highest risk-adjusted return, the model suggest that we invest more into the gaming company. To achieve the lowest volatility, the model suggest we invest more to Bank of America.</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52411C2-78AB-1E4E-9216-334C15869716}" type="slidenum">
              <a:rPr lang="en-US" smtClean="0"/>
              <a:t>9</a:t>
            </a:fld>
            <a:endParaRPr lang="en-US"/>
          </a:p>
        </p:txBody>
      </p:sp>
    </p:spTree>
    <p:extLst>
      <p:ext uri="{BB962C8B-B14F-4D97-AF65-F5344CB8AC3E}">
        <p14:creationId xmlns:p14="http://schemas.microsoft.com/office/powerpoint/2010/main" val="2940582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3/13/19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3/13/19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3/13/19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transition spd="slow">
    <p:push dir="u"/>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BE18-F2EC-EE40-B92C-824DBDAF0572}"/>
              </a:ext>
            </a:extLst>
          </p:cNvPr>
          <p:cNvSpPr>
            <a:spLocks noGrp="1"/>
          </p:cNvSpPr>
          <p:nvPr>
            <p:ph type="ctrTitle"/>
          </p:nvPr>
        </p:nvSpPr>
        <p:spPr/>
        <p:txBody>
          <a:bodyPr/>
          <a:lstStyle/>
          <a:p>
            <a:r>
              <a:rPr lang="en-US" dirty="0"/>
              <a:t>Portfolio Optimization</a:t>
            </a:r>
          </a:p>
        </p:txBody>
      </p:sp>
      <p:sp>
        <p:nvSpPr>
          <p:cNvPr id="3" name="Subtitle 2">
            <a:extLst>
              <a:ext uri="{FF2B5EF4-FFF2-40B4-BE49-F238E27FC236}">
                <a16:creationId xmlns:a16="http://schemas.microsoft.com/office/drawing/2014/main" id="{6704B343-0FB1-0346-A027-5F3127BC61DD}"/>
              </a:ext>
            </a:extLst>
          </p:cNvPr>
          <p:cNvSpPr>
            <a:spLocks noGrp="1"/>
          </p:cNvSpPr>
          <p:nvPr>
            <p:ph type="subTitle" idx="1"/>
          </p:nvPr>
        </p:nvSpPr>
        <p:spPr>
          <a:xfrm>
            <a:off x="1154955" y="4777379"/>
            <a:ext cx="8825658" cy="1380229"/>
          </a:xfrm>
        </p:spPr>
        <p:txBody>
          <a:bodyPr/>
          <a:lstStyle/>
          <a:p>
            <a:r>
              <a:rPr lang="en-US" dirty="0"/>
              <a:t>Winter 2019 - MSDS SEC58 - Final Project</a:t>
            </a:r>
          </a:p>
          <a:p>
            <a:r>
              <a:rPr lang="en-US" dirty="0"/>
              <a:t>SPS - Northwestern University - Instructor: Dr. Carrie Dugan</a:t>
            </a:r>
          </a:p>
          <a:p>
            <a:r>
              <a:rPr lang="en-US" dirty="0"/>
              <a:t>By: Aamer Khan, Annie Reber, Bo Hong</a:t>
            </a:r>
          </a:p>
          <a:p>
            <a:endParaRPr lang="en-US" dirty="0"/>
          </a:p>
          <a:p>
            <a:endParaRPr lang="en-US" dirty="0"/>
          </a:p>
        </p:txBody>
      </p:sp>
    </p:spTree>
    <p:extLst>
      <p:ext uri="{BB962C8B-B14F-4D97-AF65-F5344CB8AC3E}">
        <p14:creationId xmlns:p14="http://schemas.microsoft.com/office/powerpoint/2010/main" val="163054820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A35E-6145-6242-AE6F-9EEED011D68D}"/>
              </a:ext>
            </a:extLst>
          </p:cNvPr>
          <p:cNvSpPr>
            <a:spLocks noGrp="1"/>
          </p:cNvSpPr>
          <p:nvPr>
            <p:ph type="ctrTitle"/>
          </p:nvPr>
        </p:nvSpPr>
        <p:spPr/>
        <p:txBody>
          <a:bodyPr/>
          <a:lstStyle/>
          <a:p>
            <a:r>
              <a:rPr lang="en-US" dirty="0"/>
              <a:t>Conclusion &amp; Discussion </a:t>
            </a:r>
          </a:p>
        </p:txBody>
      </p:sp>
    </p:spTree>
    <p:extLst>
      <p:ext uri="{BB962C8B-B14F-4D97-AF65-F5344CB8AC3E}">
        <p14:creationId xmlns:p14="http://schemas.microsoft.com/office/powerpoint/2010/main" val="41272774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5239-9180-CE41-9A4D-617E7DAA2348}"/>
              </a:ext>
            </a:extLst>
          </p:cNvPr>
          <p:cNvSpPr>
            <a:spLocks noGrp="1"/>
          </p:cNvSpPr>
          <p:nvPr>
            <p:ph type="title"/>
          </p:nvPr>
        </p:nvSpPr>
        <p:spPr/>
        <p:txBody>
          <a:bodyPr/>
          <a:lstStyle/>
          <a:p>
            <a:r>
              <a:rPr lang="en-US" dirty="0"/>
              <a:t>Conclusion &amp; Discussion </a:t>
            </a:r>
          </a:p>
        </p:txBody>
      </p:sp>
      <p:pic>
        <p:nvPicPr>
          <p:cNvPr id="6" name="Picture 5">
            <a:extLst>
              <a:ext uri="{FF2B5EF4-FFF2-40B4-BE49-F238E27FC236}">
                <a16:creationId xmlns:a16="http://schemas.microsoft.com/office/drawing/2014/main" id="{D9C975A5-2AF4-1947-9793-4E2990FE9F40}"/>
              </a:ext>
            </a:extLst>
          </p:cNvPr>
          <p:cNvPicPr>
            <a:picLocks noChangeAspect="1"/>
          </p:cNvPicPr>
          <p:nvPr/>
        </p:nvPicPr>
        <p:blipFill rotWithShape="1">
          <a:blip r:embed="rId3"/>
          <a:srcRect r="1462"/>
          <a:stretch/>
        </p:blipFill>
        <p:spPr>
          <a:xfrm>
            <a:off x="2132446" y="2490354"/>
            <a:ext cx="7783921" cy="4038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15731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E81B-4152-EF4F-BED8-F1D6EAE188EB}"/>
              </a:ext>
            </a:extLst>
          </p:cNvPr>
          <p:cNvSpPr>
            <a:spLocks noGrp="1"/>
          </p:cNvSpPr>
          <p:nvPr>
            <p:ph type="title"/>
          </p:nvPr>
        </p:nvSpPr>
        <p:spPr/>
        <p:txBody>
          <a:bodyPr/>
          <a:lstStyle/>
          <a:p>
            <a:r>
              <a:rPr lang="en-US" dirty="0"/>
              <a:t>Limitations &amp; Future Work</a:t>
            </a:r>
          </a:p>
        </p:txBody>
      </p:sp>
      <p:sp>
        <p:nvSpPr>
          <p:cNvPr id="3" name="Content Placeholder 2">
            <a:extLst>
              <a:ext uri="{FF2B5EF4-FFF2-40B4-BE49-F238E27FC236}">
                <a16:creationId xmlns:a16="http://schemas.microsoft.com/office/drawing/2014/main" id="{BB01CB97-A9D2-8046-92A1-CE9466FEA0FB}"/>
              </a:ext>
            </a:extLst>
          </p:cNvPr>
          <p:cNvSpPr>
            <a:spLocks noGrp="1"/>
          </p:cNvSpPr>
          <p:nvPr>
            <p:ph idx="1"/>
          </p:nvPr>
        </p:nvSpPr>
        <p:spPr>
          <a:xfrm>
            <a:off x="1154954" y="2603500"/>
            <a:ext cx="8825659" cy="3416300"/>
          </a:xfrm>
        </p:spPr>
        <p:txBody>
          <a:bodyPr>
            <a:normAutofit/>
          </a:bodyPr>
          <a:lstStyle/>
          <a:p>
            <a:pPr fontAlgn="base"/>
            <a:r>
              <a:rPr lang="en-US" sz="2000" dirty="0"/>
              <a:t>Good volatility vs. bad volatility</a:t>
            </a:r>
          </a:p>
          <a:p>
            <a:pPr fontAlgn="base"/>
            <a:r>
              <a:rPr lang="en-US" sz="2000" dirty="0" err="1"/>
              <a:t>VaR</a:t>
            </a:r>
            <a:r>
              <a:rPr lang="en-US" sz="2000" dirty="0"/>
              <a:t> or </a:t>
            </a:r>
            <a:r>
              <a:rPr lang="en-US" sz="2000" dirty="0" err="1"/>
              <a:t>CVaR</a:t>
            </a:r>
            <a:r>
              <a:rPr lang="en-US" sz="2000" dirty="0"/>
              <a:t>?</a:t>
            </a:r>
          </a:p>
          <a:p>
            <a:endParaRPr lang="en-US" sz="2000" dirty="0"/>
          </a:p>
        </p:txBody>
      </p:sp>
      <p:pic>
        <p:nvPicPr>
          <p:cNvPr id="4" name="Picture 3">
            <a:extLst>
              <a:ext uri="{FF2B5EF4-FFF2-40B4-BE49-F238E27FC236}">
                <a16:creationId xmlns:a16="http://schemas.microsoft.com/office/drawing/2014/main" id="{F3A3838C-94C4-3E4B-9A13-C404D5E36738}"/>
              </a:ext>
            </a:extLst>
          </p:cNvPr>
          <p:cNvPicPr>
            <a:picLocks noChangeAspect="1"/>
          </p:cNvPicPr>
          <p:nvPr/>
        </p:nvPicPr>
        <p:blipFill>
          <a:blip r:embed="rId3"/>
          <a:stretch>
            <a:fillRect/>
          </a:stretch>
        </p:blipFill>
        <p:spPr>
          <a:xfrm>
            <a:off x="5090367" y="3652031"/>
            <a:ext cx="6327136" cy="2797260"/>
          </a:xfrm>
          <a:prstGeom prst="rect">
            <a:avLst/>
          </a:prstGeom>
        </p:spPr>
      </p:pic>
    </p:spTree>
    <p:extLst>
      <p:ext uri="{BB962C8B-B14F-4D97-AF65-F5344CB8AC3E}">
        <p14:creationId xmlns:p14="http://schemas.microsoft.com/office/powerpoint/2010/main" val="5368212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CF26B-AE9E-0741-B46C-18170BD75847}"/>
              </a:ext>
            </a:extLst>
          </p:cNvPr>
          <p:cNvSpPr>
            <a:spLocks noGrp="1"/>
          </p:cNvSpPr>
          <p:nvPr>
            <p:ph type="ctrTitle"/>
          </p:nvPr>
        </p:nvSpPr>
        <p:spPr/>
        <p:txBody>
          <a:bodyPr/>
          <a:lstStyle/>
          <a:p>
            <a:r>
              <a:rPr lang="en-US" dirty="0"/>
              <a:t>The End</a:t>
            </a:r>
          </a:p>
        </p:txBody>
      </p:sp>
      <p:sp>
        <p:nvSpPr>
          <p:cNvPr id="3" name="Subtitle 2">
            <a:extLst>
              <a:ext uri="{FF2B5EF4-FFF2-40B4-BE49-F238E27FC236}">
                <a16:creationId xmlns:a16="http://schemas.microsoft.com/office/drawing/2014/main" id="{7E85420A-7789-554F-B0E5-935FECACAB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5838724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6BAD-3EE8-E842-8865-04A87DDD438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AB652EB-2893-544F-8F66-1C59BE3CCA00}"/>
              </a:ext>
            </a:extLst>
          </p:cNvPr>
          <p:cNvSpPr>
            <a:spLocks noGrp="1"/>
          </p:cNvSpPr>
          <p:nvPr>
            <p:ph idx="1"/>
          </p:nvPr>
        </p:nvSpPr>
        <p:spPr/>
        <p:txBody>
          <a:bodyPr>
            <a:normAutofit/>
          </a:bodyPr>
          <a:lstStyle/>
          <a:p>
            <a:r>
              <a:rPr lang="en-US" sz="2000" dirty="0"/>
              <a:t>Our final project will explore the idea of Portfolio Optimization (PO)</a:t>
            </a:r>
          </a:p>
          <a:p>
            <a:r>
              <a:rPr lang="en-US" sz="2000" dirty="0"/>
              <a:t>What is PO?</a:t>
            </a:r>
          </a:p>
          <a:p>
            <a:r>
              <a:rPr lang="en-US" sz="2000" dirty="0"/>
              <a:t>Two Major Goals of PO</a:t>
            </a:r>
          </a:p>
          <a:p>
            <a:pPr lvl="1"/>
            <a:r>
              <a:rPr lang="en-US" sz="2000" dirty="0"/>
              <a:t>Minimize Risk</a:t>
            </a:r>
          </a:p>
          <a:p>
            <a:pPr lvl="1"/>
            <a:r>
              <a:rPr lang="en-US" sz="2000" dirty="0"/>
              <a:t>Maximize Reward</a:t>
            </a:r>
          </a:p>
        </p:txBody>
      </p:sp>
      <p:pic>
        <p:nvPicPr>
          <p:cNvPr id="4" name="Picture 3">
            <a:extLst>
              <a:ext uri="{FF2B5EF4-FFF2-40B4-BE49-F238E27FC236}">
                <a16:creationId xmlns:a16="http://schemas.microsoft.com/office/drawing/2014/main" id="{1AFE00E1-E17F-B24C-A83A-CF3DA89EF8B8}"/>
              </a:ext>
            </a:extLst>
          </p:cNvPr>
          <p:cNvPicPr>
            <a:picLocks noChangeAspect="1"/>
          </p:cNvPicPr>
          <p:nvPr/>
        </p:nvPicPr>
        <p:blipFill>
          <a:blip r:embed="rId3"/>
          <a:stretch>
            <a:fillRect/>
          </a:stretch>
        </p:blipFill>
        <p:spPr>
          <a:xfrm>
            <a:off x="5984015" y="3398232"/>
            <a:ext cx="3932352" cy="2621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835218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BD3C-20CC-2E44-8966-A6A5B227FD85}"/>
              </a:ext>
            </a:extLst>
          </p:cNvPr>
          <p:cNvSpPr>
            <a:spLocks noGrp="1"/>
          </p:cNvSpPr>
          <p:nvPr>
            <p:ph type="ctrTitle"/>
          </p:nvPr>
        </p:nvSpPr>
        <p:spPr/>
        <p:txBody>
          <a:bodyPr/>
          <a:lstStyle/>
          <a:p>
            <a:r>
              <a:rPr lang="en-US" dirty="0"/>
              <a:t>Theory</a:t>
            </a:r>
          </a:p>
        </p:txBody>
      </p:sp>
      <p:sp>
        <p:nvSpPr>
          <p:cNvPr id="4" name="Subtitle 3">
            <a:extLst>
              <a:ext uri="{FF2B5EF4-FFF2-40B4-BE49-F238E27FC236}">
                <a16:creationId xmlns:a16="http://schemas.microsoft.com/office/drawing/2014/main" id="{324C5C1B-7FDA-9E47-9547-BF1F13F739B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23039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2E6A-F6AF-F04C-B64D-C556E4F69696}"/>
              </a:ext>
            </a:extLst>
          </p:cNvPr>
          <p:cNvSpPr>
            <a:spLocks noGrp="1"/>
          </p:cNvSpPr>
          <p:nvPr>
            <p:ph type="title"/>
          </p:nvPr>
        </p:nvSpPr>
        <p:spPr/>
        <p:txBody>
          <a:bodyPr/>
          <a:lstStyle/>
          <a:p>
            <a:r>
              <a:rPr lang="en-US" sz="2800" i="1" dirty="0"/>
              <a:t>A good portfolio is more than a long list of good stocks and bonds. It is a balanced whole, providing the investor with protections and opportunities with respect to a wide range of contingencies. </a:t>
            </a:r>
            <a:endParaRPr lang="en-US" sz="2800" dirty="0"/>
          </a:p>
        </p:txBody>
      </p:sp>
      <p:sp>
        <p:nvSpPr>
          <p:cNvPr id="3" name="Text Placeholder 2">
            <a:extLst>
              <a:ext uri="{FF2B5EF4-FFF2-40B4-BE49-F238E27FC236}">
                <a16:creationId xmlns:a16="http://schemas.microsoft.com/office/drawing/2014/main" id="{7375C455-A94B-C44E-A112-FA111EE91DA2}"/>
              </a:ext>
            </a:extLst>
          </p:cNvPr>
          <p:cNvSpPr>
            <a:spLocks noGrp="1"/>
          </p:cNvSpPr>
          <p:nvPr>
            <p:ph type="body" sz="half" idx="13"/>
          </p:nvPr>
        </p:nvSpPr>
        <p:spPr/>
        <p:txBody>
          <a:bodyPr>
            <a:noAutofit/>
          </a:bodyPr>
          <a:lstStyle/>
          <a:p>
            <a:r>
              <a:rPr lang="en-US" sz="1800" i="1" dirty="0"/>
              <a:t>– Harry Markowitz</a:t>
            </a:r>
            <a:endParaRPr lang="en-US" sz="1800" dirty="0"/>
          </a:p>
        </p:txBody>
      </p:sp>
      <p:pic>
        <p:nvPicPr>
          <p:cNvPr id="7" name="Picture 6">
            <a:extLst>
              <a:ext uri="{FF2B5EF4-FFF2-40B4-BE49-F238E27FC236}">
                <a16:creationId xmlns:a16="http://schemas.microsoft.com/office/drawing/2014/main" id="{2FA67E92-C29F-2746-87BD-67A8102E84E8}"/>
              </a:ext>
            </a:extLst>
          </p:cNvPr>
          <p:cNvPicPr>
            <a:picLocks noChangeAspect="1"/>
          </p:cNvPicPr>
          <p:nvPr/>
        </p:nvPicPr>
        <p:blipFill>
          <a:blip r:embed="rId3"/>
          <a:stretch>
            <a:fillRect/>
          </a:stretch>
        </p:blipFill>
        <p:spPr>
          <a:xfrm>
            <a:off x="5534528" y="3281709"/>
            <a:ext cx="3305240" cy="3040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78833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66DFD95-C30D-234B-B798-7A95E0255738}"/>
              </a:ext>
            </a:extLst>
          </p:cNvPr>
          <p:cNvSpPr>
            <a:spLocks noGrp="1"/>
          </p:cNvSpPr>
          <p:nvPr>
            <p:ph idx="1"/>
          </p:nvPr>
        </p:nvSpPr>
        <p:spPr>
          <a:xfrm>
            <a:off x="665118" y="1190625"/>
            <a:ext cx="5190066" cy="4572000"/>
          </a:xfrm>
        </p:spPr>
        <p:txBody>
          <a:bodyPr/>
          <a:lstStyle/>
          <a:p>
            <a:r>
              <a:rPr lang="en-US" dirty="0">
                <a:solidFill>
                  <a:schemeClr val="bg1"/>
                </a:solidFill>
              </a:rPr>
              <a:t>Modern Portfolio Theory (MPT)</a:t>
            </a:r>
          </a:p>
          <a:p>
            <a:pPr lvl="1"/>
            <a:r>
              <a:rPr lang="en-US" dirty="0">
                <a:solidFill>
                  <a:schemeClr val="bg1"/>
                </a:solidFill>
              </a:rPr>
              <a:t>2 Major Points</a:t>
            </a:r>
          </a:p>
          <a:p>
            <a:pPr lvl="2"/>
            <a:r>
              <a:rPr lang="en-US" dirty="0">
                <a:solidFill>
                  <a:schemeClr val="bg1"/>
                </a:solidFill>
              </a:rPr>
              <a:t>1. High Risk – High Return</a:t>
            </a:r>
          </a:p>
          <a:p>
            <a:pPr lvl="2"/>
            <a:r>
              <a:rPr lang="en-US" dirty="0">
                <a:solidFill>
                  <a:schemeClr val="bg1"/>
                </a:solidFill>
              </a:rPr>
              <a:t>2. Low Risk – Low Return</a:t>
            </a:r>
          </a:p>
          <a:p>
            <a:r>
              <a:rPr lang="en-US" sz="1600" dirty="0">
                <a:solidFill>
                  <a:schemeClr val="bg1"/>
                </a:solidFill>
              </a:rPr>
              <a:t>Mean Variance Optimization (MVO) </a:t>
            </a:r>
          </a:p>
          <a:p>
            <a:pPr lvl="1"/>
            <a:r>
              <a:rPr lang="en-US" sz="1400" dirty="0">
                <a:solidFill>
                  <a:schemeClr val="bg1"/>
                </a:solidFill>
              </a:rPr>
              <a:t>Balance Mean &amp; Variance</a:t>
            </a:r>
          </a:p>
          <a:p>
            <a:pPr lvl="1"/>
            <a:r>
              <a:rPr lang="en-US" sz="1400" dirty="0">
                <a:solidFill>
                  <a:schemeClr val="bg1"/>
                </a:solidFill>
              </a:rPr>
              <a:t>Efficient Frontier</a:t>
            </a:r>
          </a:p>
          <a:p>
            <a:r>
              <a:rPr lang="en-US" dirty="0">
                <a:solidFill>
                  <a:schemeClr val="bg1"/>
                </a:solidFill>
              </a:rPr>
              <a:t>Sharpe Ratio </a:t>
            </a:r>
            <a:endParaRPr lang="en-US" sz="1600" dirty="0">
              <a:solidFill>
                <a:schemeClr val="bg1"/>
              </a:solidFill>
            </a:endParaRPr>
          </a:p>
          <a:p>
            <a:pPr marL="0" indent="0">
              <a:buNone/>
            </a:pPr>
            <a:endParaRPr lang="en-US" sz="1600" dirty="0">
              <a:solidFill>
                <a:schemeClr val="bg1"/>
              </a:solidFill>
            </a:endParaRPr>
          </a:p>
          <a:p>
            <a:pPr marL="0" indent="0">
              <a:buNone/>
            </a:pPr>
            <a:endParaRPr lang="en-US" dirty="0">
              <a:solidFill>
                <a:schemeClr val="bg1"/>
              </a:solidFill>
            </a:endParaRPr>
          </a:p>
        </p:txBody>
      </p:sp>
      <p:pic>
        <p:nvPicPr>
          <p:cNvPr id="9" name="Picture 8">
            <a:extLst>
              <a:ext uri="{FF2B5EF4-FFF2-40B4-BE49-F238E27FC236}">
                <a16:creationId xmlns:a16="http://schemas.microsoft.com/office/drawing/2014/main" id="{902E5462-1E6C-2C44-A359-888E5620413C}"/>
              </a:ext>
            </a:extLst>
          </p:cNvPr>
          <p:cNvPicPr>
            <a:picLocks noChangeAspect="1"/>
          </p:cNvPicPr>
          <p:nvPr/>
        </p:nvPicPr>
        <p:blipFill>
          <a:blip r:embed="rId3"/>
          <a:stretch>
            <a:fillRect/>
          </a:stretch>
        </p:blipFill>
        <p:spPr>
          <a:xfrm>
            <a:off x="5320163" y="1333500"/>
            <a:ext cx="6019800" cy="4286250"/>
          </a:xfrm>
          <a:prstGeom prst="rect">
            <a:avLst/>
          </a:prstGeom>
          <a:ln>
            <a:noFill/>
          </a:ln>
          <a:effectLst>
            <a:outerShdw blurRad="292100" dist="139700" dir="2700000" algn="tl" rotWithShape="0">
              <a:srgbClr val="333333">
                <a:alpha val="65000"/>
              </a:srgbClr>
            </a:outerShdw>
          </a:effectLst>
        </p:spPr>
      </p:pic>
      <p:sp>
        <p:nvSpPr>
          <p:cNvPr id="10" name="Text Placeholder 3">
            <a:extLst>
              <a:ext uri="{FF2B5EF4-FFF2-40B4-BE49-F238E27FC236}">
                <a16:creationId xmlns:a16="http://schemas.microsoft.com/office/drawing/2014/main" id="{CAC4118D-15C9-CE40-8917-B9BD7F26B443}"/>
              </a:ext>
            </a:extLst>
          </p:cNvPr>
          <p:cNvSpPr>
            <a:spLocks noGrp="1"/>
          </p:cNvSpPr>
          <p:nvPr>
            <p:ph type="body" sz="half" idx="2"/>
          </p:nvPr>
        </p:nvSpPr>
        <p:spPr>
          <a:xfrm>
            <a:off x="770996" y="635447"/>
            <a:ext cx="9244897" cy="997857"/>
          </a:xfrm>
        </p:spPr>
        <p:txBody>
          <a:bodyPr>
            <a:normAutofit/>
          </a:bodyPr>
          <a:lstStyle/>
          <a:p>
            <a:r>
              <a:rPr lang="en-US" sz="2800" dirty="0"/>
              <a:t>Theory Continued…</a:t>
            </a:r>
          </a:p>
        </p:txBody>
      </p:sp>
      <p:pic>
        <p:nvPicPr>
          <p:cNvPr id="11" name="Picture 10">
            <a:extLst>
              <a:ext uri="{FF2B5EF4-FFF2-40B4-BE49-F238E27FC236}">
                <a16:creationId xmlns:a16="http://schemas.microsoft.com/office/drawing/2014/main" id="{32535CEB-4954-0644-970A-D5733DC05FC0}"/>
              </a:ext>
            </a:extLst>
          </p:cNvPr>
          <p:cNvPicPr>
            <a:picLocks noChangeAspect="1"/>
          </p:cNvPicPr>
          <p:nvPr/>
        </p:nvPicPr>
        <p:blipFill>
          <a:blip r:embed="rId4"/>
          <a:stretch>
            <a:fillRect/>
          </a:stretch>
        </p:blipFill>
        <p:spPr>
          <a:xfrm>
            <a:off x="1064594" y="4730749"/>
            <a:ext cx="3309134" cy="12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11438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0B8C5-FF2F-054A-A6E6-EF22709468FA}"/>
              </a:ext>
            </a:extLst>
          </p:cNvPr>
          <p:cNvSpPr>
            <a:spLocks noGrp="1"/>
          </p:cNvSpPr>
          <p:nvPr>
            <p:ph type="title"/>
          </p:nvPr>
        </p:nvSpPr>
        <p:spPr/>
        <p:txBody>
          <a:bodyPr/>
          <a:lstStyle/>
          <a:p>
            <a:r>
              <a:rPr lang="en-US" dirty="0"/>
              <a:t>Our Problem</a:t>
            </a:r>
          </a:p>
        </p:txBody>
      </p:sp>
      <p:sp>
        <p:nvSpPr>
          <p:cNvPr id="3" name="Content Placeholder 2">
            <a:extLst>
              <a:ext uri="{FF2B5EF4-FFF2-40B4-BE49-F238E27FC236}">
                <a16:creationId xmlns:a16="http://schemas.microsoft.com/office/drawing/2014/main" id="{CAF6FDCD-9680-204C-B90D-478E8535473E}"/>
              </a:ext>
            </a:extLst>
          </p:cNvPr>
          <p:cNvSpPr>
            <a:spLocks noGrp="1"/>
          </p:cNvSpPr>
          <p:nvPr>
            <p:ph idx="1"/>
          </p:nvPr>
        </p:nvSpPr>
        <p:spPr/>
        <p:txBody>
          <a:bodyPr>
            <a:normAutofit/>
          </a:bodyPr>
          <a:lstStyle/>
          <a:p>
            <a:r>
              <a:rPr lang="en-US" sz="2000" dirty="0"/>
              <a:t>So what does it mean if we want to optimize our own portfolio of assets?</a:t>
            </a:r>
          </a:p>
          <a:p>
            <a:r>
              <a:rPr lang="en-US" sz="2000" dirty="0"/>
              <a:t>Our stocks: </a:t>
            </a:r>
          </a:p>
          <a:p>
            <a:pPr lvl="1"/>
            <a:r>
              <a:rPr lang="en-US" sz="2000" dirty="0"/>
              <a:t>Bank of America </a:t>
            </a:r>
          </a:p>
          <a:p>
            <a:pPr lvl="1"/>
            <a:r>
              <a:rPr lang="en-US" sz="2000" dirty="0"/>
              <a:t>Nike </a:t>
            </a:r>
          </a:p>
          <a:p>
            <a:pPr lvl="1"/>
            <a:r>
              <a:rPr lang="en-US" sz="2000" dirty="0"/>
              <a:t>Nvidia </a:t>
            </a:r>
          </a:p>
          <a:p>
            <a:pPr lvl="1"/>
            <a:r>
              <a:rPr lang="en-US" sz="2000" dirty="0"/>
              <a:t>Starbucks</a:t>
            </a:r>
          </a:p>
        </p:txBody>
      </p:sp>
      <p:pic>
        <p:nvPicPr>
          <p:cNvPr id="4" name="Picture 3">
            <a:extLst>
              <a:ext uri="{FF2B5EF4-FFF2-40B4-BE49-F238E27FC236}">
                <a16:creationId xmlns:a16="http://schemas.microsoft.com/office/drawing/2014/main" id="{F97F1A5C-0AE2-9840-8053-63A20038128F}"/>
              </a:ext>
            </a:extLst>
          </p:cNvPr>
          <p:cNvPicPr>
            <a:picLocks noChangeAspect="1"/>
          </p:cNvPicPr>
          <p:nvPr/>
        </p:nvPicPr>
        <p:blipFill>
          <a:blip r:embed="rId3"/>
          <a:stretch>
            <a:fillRect/>
          </a:stretch>
        </p:blipFill>
        <p:spPr>
          <a:xfrm>
            <a:off x="8050502" y="3177334"/>
            <a:ext cx="3731728" cy="2842465"/>
          </a:xfrm>
          <a:prstGeom prst="rect">
            <a:avLst/>
          </a:prstGeom>
        </p:spPr>
      </p:pic>
      <p:pic>
        <p:nvPicPr>
          <p:cNvPr id="5" name="Picture 4">
            <a:extLst>
              <a:ext uri="{FF2B5EF4-FFF2-40B4-BE49-F238E27FC236}">
                <a16:creationId xmlns:a16="http://schemas.microsoft.com/office/drawing/2014/main" id="{CBA65721-5982-944F-9628-CCE3519C678E}"/>
              </a:ext>
            </a:extLst>
          </p:cNvPr>
          <p:cNvPicPr>
            <a:picLocks noChangeAspect="1"/>
          </p:cNvPicPr>
          <p:nvPr/>
        </p:nvPicPr>
        <p:blipFill>
          <a:blip r:embed="rId4"/>
          <a:stretch>
            <a:fillRect/>
          </a:stretch>
        </p:blipFill>
        <p:spPr>
          <a:xfrm>
            <a:off x="4623285" y="2972966"/>
            <a:ext cx="1625600" cy="1625600"/>
          </a:xfrm>
          <a:prstGeom prst="rect">
            <a:avLst/>
          </a:prstGeom>
        </p:spPr>
      </p:pic>
      <p:pic>
        <p:nvPicPr>
          <p:cNvPr id="7" name="Picture 6">
            <a:extLst>
              <a:ext uri="{FF2B5EF4-FFF2-40B4-BE49-F238E27FC236}">
                <a16:creationId xmlns:a16="http://schemas.microsoft.com/office/drawing/2014/main" id="{4171F36B-5B56-634F-A9A6-0184DBB7EB9A}"/>
              </a:ext>
            </a:extLst>
          </p:cNvPr>
          <p:cNvPicPr>
            <a:picLocks noChangeAspect="1"/>
          </p:cNvPicPr>
          <p:nvPr/>
        </p:nvPicPr>
        <p:blipFill>
          <a:blip r:embed="rId5"/>
          <a:stretch>
            <a:fillRect/>
          </a:stretch>
        </p:blipFill>
        <p:spPr>
          <a:xfrm>
            <a:off x="6697860" y="2972966"/>
            <a:ext cx="1422400" cy="1422400"/>
          </a:xfrm>
          <a:prstGeom prst="rect">
            <a:avLst/>
          </a:prstGeom>
        </p:spPr>
      </p:pic>
      <p:pic>
        <p:nvPicPr>
          <p:cNvPr id="8" name="Picture 7">
            <a:extLst>
              <a:ext uri="{FF2B5EF4-FFF2-40B4-BE49-F238E27FC236}">
                <a16:creationId xmlns:a16="http://schemas.microsoft.com/office/drawing/2014/main" id="{95FA7314-5C71-A64B-96C7-68CFD2A8F2E5}"/>
              </a:ext>
            </a:extLst>
          </p:cNvPr>
          <p:cNvPicPr>
            <a:picLocks noChangeAspect="1"/>
          </p:cNvPicPr>
          <p:nvPr/>
        </p:nvPicPr>
        <p:blipFill>
          <a:blip r:embed="rId6"/>
          <a:stretch>
            <a:fillRect/>
          </a:stretch>
        </p:blipFill>
        <p:spPr>
          <a:xfrm>
            <a:off x="6509304" y="4564241"/>
            <a:ext cx="1578796" cy="1578796"/>
          </a:xfrm>
          <a:prstGeom prst="rect">
            <a:avLst/>
          </a:prstGeom>
        </p:spPr>
      </p:pic>
      <p:pic>
        <p:nvPicPr>
          <p:cNvPr id="9" name="Picture 8">
            <a:extLst>
              <a:ext uri="{FF2B5EF4-FFF2-40B4-BE49-F238E27FC236}">
                <a16:creationId xmlns:a16="http://schemas.microsoft.com/office/drawing/2014/main" id="{4FB3C936-9892-B548-BC80-A53F6FB3A4E6}"/>
              </a:ext>
            </a:extLst>
          </p:cNvPr>
          <p:cNvPicPr>
            <a:picLocks noChangeAspect="1"/>
          </p:cNvPicPr>
          <p:nvPr/>
        </p:nvPicPr>
        <p:blipFill>
          <a:blip r:embed="rId7"/>
          <a:stretch>
            <a:fillRect/>
          </a:stretch>
        </p:blipFill>
        <p:spPr>
          <a:xfrm>
            <a:off x="4497631" y="4395366"/>
            <a:ext cx="1917700" cy="1917700"/>
          </a:xfrm>
          <a:prstGeom prst="rect">
            <a:avLst/>
          </a:prstGeom>
        </p:spPr>
      </p:pic>
    </p:spTree>
    <p:extLst>
      <p:ext uri="{BB962C8B-B14F-4D97-AF65-F5344CB8AC3E}">
        <p14:creationId xmlns:p14="http://schemas.microsoft.com/office/powerpoint/2010/main" val="35786581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E026-F1D8-7342-BD3D-72710C56BA2D}"/>
              </a:ext>
            </a:extLst>
          </p:cNvPr>
          <p:cNvSpPr>
            <a:spLocks noGrp="1"/>
          </p:cNvSpPr>
          <p:nvPr>
            <p:ph type="title"/>
          </p:nvPr>
        </p:nvSpPr>
        <p:spPr/>
        <p:txBody>
          <a:bodyPr/>
          <a:lstStyle/>
          <a:p>
            <a:r>
              <a:rPr lang="en-US" dirty="0"/>
              <a:t>Assumptions &amp; Objective </a:t>
            </a:r>
          </a:p>
        </p:txBody>
      </p:sp>
      <p:sp>
        <p:nvSpPr>
          <p:cNvPr id="3" name="Content Placeholder 2">
            <a:extLst>
              <a:ext uri="{FF2B5EF4-FFF2-40B4-BE49-F238E27FC236}">
                <a16:creationId xmlns:a16="http://schemas.microsoft.com/office/drawing/2014/main" id="{C021E14F-E1DE-D74E-B32E-CA61654F8550}"/>
              </a:ext>
            </a:extLst>
          </p:cNvPr>
          <p:cNvSpPr>
            <a:spLocks noGrp="1"/>
          </p:cNvSpPr>
          <p:nvPr>
            <p:ph idx="1"/>
          </p:nvPr>
        </p:nvSpPr>
        <p:spPr/>
        <p:txBody>
          <a:bodyPr>
            <a:normAutofit/>
          </a:bodyPr>
          <a:lstStyle/>
          <a:p>
            <a:pPr fontAlgn="base"/>
            <a:r>
              <a:rPr lang="en-US" sz="2000" dirty="0"/>
              <a:t>Assumptions:</a:t>
            </a:r>
          </a:p>
          <a:p>
            <a:pPr lvl="1" fontAlgn="base"/>
            <a:r>
              <a:rPr lang="en-US" sz="2000" dirty="0"/>
              <a:t>Investors are Risk Averse</a:t>
            </a:r>
          </a:p>
          <a:p>
            <a:pPr lvl="1" fontAlgn="base"/>
            <a:r>
              <a:rPr lang="en-US" sz="2000" dirty="0"/>
              <a:t>Diversification</a:t>
            </a:r>
          </a:p>
          <a:p>
            <a:pPr fontAlgn="base"/>
            <a:r>
              <a:rPr lang="en-US" sz="2000" dirty="0"/>
              <a:t>Objective:</a:t>
            </a:r>
          </a:p>
          <a:p>
            <a:pPr lvl="1" fontAlgn="base"/>
            <a:r>
              <a:rPr lang="en-US" sz="2000" dirty="0"/>
              <a:t>Use Python to find optimal portfolios</a:t>
            </a:r>
          </a:p>
          <a:p>
            <a:pPr lvl="1" fontAlgn="base"/>
            <a:r>
              <a:rPr lang="en-US" sz="2000" dirty="0"/>
              <a:t>Apply mean-variance portfolio optimization</a:t>
            </a:r>
          </a:p>
          <a:p>
            <a:pPr marL="0" indent="0">
              <a:buNone/>
            </a:pPr>
            <a:endParaRPr lang="en-US" sz="2000" dirty="0"/>
          </a:p>
        </p:txBody>
      </p:sp>
      <p:pic>
        <p:nvPicPr>
          <p:cNvPr id="4098" name="Picture 2" descr="https://lh4.googleusercontent.com/Hb_NdV-gZ-ohSCZpkw3u8CrfBZjWWZ_6GOvNaEHr80OTgskqRpmYII1kylTAqwawl22C531Z3UHIF9mko6ftQzQ8j2KMKkgfuNdCvU3AY9ZgjJYXrMb48_IMOoVODQv8fV_Dpgbpu40">
            <a:extLst>
              <a:ext uri="{FF2B5EF4-FFF2-40B4-BE49-F238E27FC236}">
                <a16:creationId xmlns:a16="http://schemas.microsoft.com/office/drawing/2014/main" id="{7503DF03-25F1-5D4E-AC2E-A2ED2E48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146" y="2603500"/>
            <a:ext cx="3934691" cy="2623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6801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2060-1C95-4749-BC84-4698549A60C9}"/>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874EAEB4-5BA5-AC45-A376-8D4589AFC7F6}"/>
              </a:ext>
            </a:extLst>
          </p:cNvPr>
          <p:cNvSpPr>
            <a:spLocks noGrp="1"/>
          </p:cNvSpPr>
          <p:nvPr>
            <p:ph idx="1"/>
          </p:nvPr>
        </p:nvSpPr>
        <p:spPr/>
        <p:txBody>
          <a:bodyPr>
            <a:noAutofit/>
          </a:bodyPr>
          <a:lstStyle/>
          <a:p>
            <a:pPr fontAlgn="base"/>
            <a:r>
              <a:rPr lang="en-US" sz="2000" dirty="0"/>
              <a:t>Data: Yahoo Finance</a:t>
            </a:r>
          </a:p>
          <a:p>
            <a:pPr fontAlgn="base"/>
            <a:r>
              <a:rPr lang="en-US" sz="2000" dirty="0"/>
              <a:t>Methodologies applied</a:t>
            </a:r>
          </a:p>
          <a:p>
            <a:pPr lvl="1" fontAlgn="base"/>
            <a:r>
              <a:rPr lang="en-US" sz="2000" dirty="0"/>
              <a:t>Mean-variance</a:t>
            </a:r>
          </a:p>
          <a:p>
            <a:pPr lvl="1" fontAlgn="base"/>
            <a:r>
              <a:rPr lang="en-US" sz="2000" dirty="0"/>
              <a:t>Monte Carlo</a:t>
            </a:r>
          </a:p>
          <a:p>
            <a:pPr lvl="1" fontAlgn="base"/>
            <a:r>
              <a:rPr lang="en-US" sz="2000" dirty="0"/>
              <a:t>Efficient frontier</a:t>
            </a:r>
          </a:p>
          <a:p>
            <a:pPr fontAlgn="base"/>
            <a:r>
              <a:rPr lang="en-US" sz="2000" dirty="0"/>
              <a:t>Find optimal portfolios</a:t>
            </a:r>
          </a:p>
          <a:p>
            <a:pPr lvl="1" fontAlgn="base"/>
            <a:r>
              <a:rPr lang="en-US" sz="2000" dirty="0"/>
              <a:t>Maximum Sharpe Ratio</a:t>
            </a:r>
          </a:p>
          <a:p>
            <a:pPr lvl="1" fontAlgn="base"/>
            <a:r>
              <a:rPr lang="en-US" sz="2000" dirty="0"/>
              <a:t>Lowest volatility</a:t>
            </a:r>
          </a:p>
          <a:p>
            <a:endParaRPr lang="en-US" sz="2000" dirty="0"/>
          </a:p>
        </p:txBody>
      </p:sp>
      <p:pic>
        <p:nvPicPr>
          <p:cNvPr id="4" name="Picture 3">
            <a:extLst>
              <a:ext uri="{FF2B5EF4-FFF2-40B4-BE49-F238E27FC236}">
                <a16:creationId xmlns:a16="http://schemas.microsoft.com/office/drawing/2014/main" id="{7F95CA69-FD89-9741-AC6F-B27B7BBD65D8}"/>
              </a:ext>
            </a:extLst>
          </p:cNvPr>
          <p:cNvPicPr>
            <a:picLocks noChangeAspect="1"/>
          </p:cNvPicPr>
          <p:nvPr/>
        </p:nvPicPr>
        <p:blipFill>
          <a:blip r:embed="rId3"/>
          <a:stretch>
            <a:fillRect/>
          </a:stretch>
        </p:blipFill>
        <p:spPr>
          <a:xfrm>
            <a:off x="6363855" y="2606386"/>
            <a:ext cx="3930856" cy="3360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567712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2004-E02E-B947-912C-8C2357E93CD5}"/>
              </a:ext>
            </a:extLst>
          </p:cNvPr>
          <p:cNvSpPr>
            <a:spLocks noGrp="1"/>
          </p:cNvSpPr>
          <p:nvPr>
            <p:ph type="title"/>
          </p:nvPr>
        </p:nvSpPr>
        <p:spPr/>
        <p:txBody>
          <a:bodyPr/>
          <a:lstStyle/>
          <a:p>
            <a:r>
              <a:rPr lang="en-US" dirty="0"/>
              <a:t>Results</a:t>
            </a:r>
          </a:p>
        </p:txBody>
      </p:sp>
      <p:pic>
        <p:nvPicPr>
          <p:cNvPr id="1026" name="Picture 2" descr="https://lh3.googleusercontent.com/ifxOszLJOCY9OsTU7vQH2ujAkAVvz11SHTHSDPbry-W94i7QYuVV4n5QLxSefBJiXwAVXY31vV6EgimQ-cB_0Hiw9y7Hu8KqK82Merbd4je5plqhhncLr-aREKLNDiGP6XY2sq0XTHo">
            <a:extLst>
              <a:ext uri="{FF2B5EF4-FFF2-40B4-BE49-F238E27FC236}">
                <a16:creationId xmlns:a16="http://schemas.microsoft.com/office/drawing/2014/main" id="{AD2B45A3-20DF-5B4C-98AD-F16339DEC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56" y="2757234"/>
            <a:ext cx="5244590" cy="37729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cDSptCt8xC_CigDcmNv-3Ex-ZonF8WLFn7q6a6TyZgAL36Qvwu2J2Zczb-0cnusOXBe2nQqSZJ0QjtKcNsC-mIbo9yJTqX3mu2nhzio6dpo8-n-f8sToMQtnuqe7Fa_NM2TSVp-ycWg">
            <a:extLst>
              <a:ext uri="{FF2B5EF4-FFF2-40B4-BE49-F238E27FC236}">
                <a16:creationId xmlns:a16="http://schemas.microsoft.com/office/drawing/2014/main" id="{6567EE90-B622-1340-9139-8155AA2BD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086" y="2501937"/>
            <a:ext cx="5087069" cy="402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57607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6209</TotalTime>
  <Words>883</Words>
  <Application>Microsoft Macintosh PowerPoint</Application>
  <PresentationFormat>Widescreen</PresentationFormat>
  <Paragraphs>139</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Ion Boardroom</vt:lpstr>
      <vt:lpstr>Portfolio Optimization</vt:lpstr>
      <vt:lpstr>Introduction</vt:lpstr>
      <vt:lpstr>Theory</vt:lpstr>
      <vt:lpstr>A good portfolio is more than a long list of good stocks and bonds. It is a balanced whole, providing the investor with protections and opportunities with respect to a wide range of contingencies. </vt:lpstr>
      <vt:lpstr>PowerPoint Presentation</vt:lpstr>
      <vt:lpstr>Our Problem</vt:lpstr>
      <vt:lpstr>Assumptions &amp; Objective </vt:lpstr>
      <vt:lpstr>Approach</vt:lpstr>
      <vt:lpstr>Results</vt:lpstr>
      <vt:lpstr>Conclusion &amp; Discussion </vt:lpstr>
      <vt:lpstr>Conclusion &amp; Discussion </vt:lpstr>
      <vt:lpstr>Limitations &amp; Future Work</vt:lpstr>
      <vt:lpstr>The 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Optimization</dc:title>
  <dc:creator>Microsoft Office User</dc:creator>
  <cp:lastModifiedBy>Microsoft Office User</cp:lastModifiedBy>
  <cp:revision>20</cp:revision>
  <cp:lastPrinted>2019-03-14T00:29:52Z</cp:lastPrinted>
  <dcterms:created xsi:type="dcterms:W3CDTF">2019-03-07T00:03:47Z</dcterms:created>
  <dcterms:modified xsi:type="dcterms:W3CDTF">2019-03-14T01:10:21Z</dcterms:modified>
</cp:coreProperties>
</file>